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70" r:id="rId4"/>
    <p:sldId id="272" r:id="rId5"/>
    <p:sldId id="273" r:id="rId6"/>
    <p:sldId id="274" r:id="rId7"/>
    <p:sldId id="267" r:id="rId8"/>
    <p:sldId id="276" r:id="rId9"/>
    <p:sldId id="277" r:id="rId10"/>
    <p:sldId id="290" r:id="rId11"/>
    <p:sldId id="279" r:id="rId12"/>
    <p:sldId id="278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91" r:id="rId22"/>
    <p:sldId id="292" r:id="rId23"/>
    <p:sldId id="293" r:id="rId24"/>
    <p:sldId id="28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0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1032" y="176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svg"/><Relationship Id="rId1" Type="http://schemas.openxmlformats.org/officeDocument/2006/relationships/image" Target="../media/image3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9CC2-2E76-4833-9362-0B7D69A2B76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D85355-950C-49FD-B834-8391169674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Overview</a:t>
          </a:r>
          <a:endParaRPr lang="en-US" b="1" dirty="0"/>
        </a:p>
      </dgm:t>
    </dgm:pt>
    <dgm:pt modelId="{F4BBDA75-8E23-4FE1-B4A5-E5817E522C69}" type="parTrans" cxnId="{B20A5843-0B9B-46F6-BE14-6E019446E43F}">
      <dgm:prSet/>
      <dgm:spPr/>
      <dgm:t>
        <a:bodyPr/>
        <a:lstStyle/>
        <a:p>
          <a:endParaRPr lang="en-US"/>
        </a:p>
      </dgm:t>
    </dgm:pt>
    <dgm:pt modelId="{DF3A3DE7-5917-4115-8A78-449D7964879B}" type="sibTrans" cxnId="{B20A5843-0B9B-46F6-BE14-6E019446E43F}">
      <dgm:prSet/>
      <dgm:spPr/>
      <dgm:t>
        <a:bodyPr/>
        <a:lstStyle/>
        <a:p>
          <a:endParaRPr lang="en-US"/>
        </a:p>
      </dgm:t>
    </dgm:pt>
    <dgm:pt modelId="{A657C4E0-43BA-4B8A-825F-5C2431385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Loss Function</a:t>
          </a:r>
          <a:endParaRPr lang="en-US" b="1" dirty="0"/>
        </a:p>
      </dgm:t>
    </dgm:pt>
    <dgm:pt modelId="{68C628B8-0200-432A-B97D-6679DD3BE6E2}" type="parTrans" cxnId="{B1AA1CB0-FA6C-4FF5-86A3-7E96D4235F3F}">
      <dgm:prSet/>
      <dgm:spPr/>
      <dgm:t>
        <a:bodyPr/>
        <a:lstStyle/>
        <a:p>
          <a:endParaRPr lang="en-US"/>
        </a:p>
      </dgm:t>
    </dgm:pt>
    <dgm:pt modelId="{A526AD7C-86D6-4251-A96A-5BA9DEE3D38F}" type="sibTrans" cxnId="{B1AA1CB0-FA6C-4FF5-86A3-7E96D4235F3F}">
      <dgm:prSet/>
      <dgm:spPr/>
      <dgm:t>
        <a:bodyPr/>
        <a:lstStyle/>
        <a:p>
          <a:endParaRPr lang="en-US"/>
        </a:p>
      </dgm:t>
    </dgm:pt>
    <dgm:pt modelId="{771E1FAF-7B3F-4189-9BCD-E0DE9ADBD9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Model Architecture</a:t>
          </a:r>
          <a:endParaRPr lang="en-US" b="1" dirty="0"/>
        </a:p>
      </dgm:t>
    </dgm:pt>
    <dgm:pt modelId="{7B5F2155-FEC7-48E9-B12D-5C60BFD0BB89}" type="parTrans" cxnId="{19E39BCC-1FE7-477D-93E1-036D6B11BDDA}">
      <dgm:prSet/>
      <dgm:spPr/>
      <dgm:t>
        <a:bodyPr/>
        <a:lstStyle/>
        <a:p>
          <a:endParaRPr lang="en-US"/>
        </a:p>
      </dgm:t>
    </dgm:pt>
    <dgm:pt modelId="{5091BB0F-03BC-47BB-A616-758008CFFFB9}" type="sibTrans" cxnId="{19E39BCC-1FE7-477D-93E1-036D6B11BDDA}">
      <dgm:prSet/>
      <dgm:spPr/>
      <dgm:t>
        <a:bodyPr/>
        <a:lstStyle/>
        <a:p>
          <a:endParaRPr lang="en-US"/>
        </a:p>
      </dgm:t>
    </dgm:pt>
    <dgm:pt modelId="{AC9AA33F-7F3D-4C55-9F03-54B3B02ADD15}" type="pres">
      <dgm:prSet presAssocID="{3ED09CC2-2E76-4833-9362-0B7D69A2B76B}" presName="root" presStyleCnt="0">
        <dgm:presLayoutVars>
          <dgm:dir/>
          <dgm:resizeHandles val="exact"/>
        </dgm:presLayoutVars>
      </dgm:prSet>
      <dgm:spPr/>
    </dgm:pt>
    <dgm:pt modelId="{20C6B29C-ECDC-4C8C-B770-80F4B232BCBC}" type="pres">
      <dgm:prSet presAssocID="{D4D85355-950C-49FD-B834-839116967491}" presName="compNode" presStyleCnt="0"/>
      <dgm:spPr/>
    </dgm:pt>
    <dgm:pt modelId="{5A3FCBC2-8EEE-4893-A36C-F2C3E1F5FCC2}" type="pres">
      <dgm:prSet presAssocID="{D4D85355-950C-49FD-B834-839116967491}" presName="iconBgRect" presStyleLbl="bgShp" presStyleIdx="0" presStyleCnt="3"/>
      <dgm:spPr/>
    </dgm:pt>
    <dgm:pt modelId="{CFB40E98-1D62-4A60-BBED-AB2A6FC98005}" type="pres">
      <dgm:prSet presAssocID="{D4D85355-950C-49FD-B834-8391169674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ED89397-4013-4741-A967-E0FE51ECE377}" type="pres">
      <dgm:prSet presAssocID="{D4D85355-950C-49FD-B834-839116967491}" presName="spaceRect" presStyleCnt="0"/>
      <dgm:spPr/>
    </dgm:pt>
    <dgm:pt modelId="{66942C68-9D1F-42B7-9484-A5B40F226F55}" type="pres">
      <dgm:prSet presAssocID="{D4D85355-950C-49FD-B834-839116967491}" presName="textRect" presStyleLbl="revTx" presStyleIdx="0" presStyleCnt="3">
        <dgm:presLayoutVars>
          <dgm:chMax val="1"/>
          <dgm:chPref val="1"/>
        </dgm:presLayoutVars>
      </dgm:prSet>
      <dgm:spPr/>
    </dgm:pt>
    <dgm:pt modelId="{6E63DFF9-8F9F-4EE8-8EBC-8343A19D010D}" type="pres">
      <dgm:prSet presAssocID="{DF3A3DE7-5917-4115-8A78-449D7964879B}" presName="sibTrans" presStyleCnt="0"/>
      <dgm:spPr/>
    </dgm:pt>
    <dgm:pt modelId="{5C8D81F8-F35A-4287-B3B7-297C3648AFA8}" type="pres">
      <dgm:prSet presAssocID="{A657C4E0-43BA-4B8A-825F-5C24313850E5}" presName="compNode" presStyleCnt="0"/>
      <dgm:spPr/>
    </dgm:pt>
    <dgm:pt modelId="{38F96577-E586-4BB9-89EB-479FAA0E3627}" type="pres">
      <dgm:prSet presAssocID="{A657C4E0-43BA-4B8A-825F-5C24313850E5}" presName="iconBgRect" presStyleLbl="bgShp" presStyleIdx="1" presStyleCnt="3"/>
      <dgm:spPr/>
    </dgm:pt>
    <dgm:pt modelId="{A7E2EAED-1A6C-47B7-8706-941B4BE315E2}" type="pres">
      <dgm:prSet presAssocID="{A657C4E0-43BA-4B8A-825F-5C24313850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9128CD1-E7D0-4D0D-9735-C4E5EA8510DE}" type="pres">
      <dgm:prSet presAssocID="{A657C4E0-43BA-4B8A-825F-5C24313850E5}" presName="spaceRect" presStyleCnt="0"/>
      <dgm:spPr/>
    </dgm:pt>
    <dgm:pt modelId="{FF679FDB-ACCA-4D13-8577-71E74E35335C}" type="pres">
      <dgm:prSet presAssocID="{A657C4E0-43BA-4B8A-825F-5C24313850E5}" presName="textRect" presStyleLbl="revTx" presStyleIdx="1" presStyleCnt="3">
        <dgm:presLayoutVars>
          <dgm:chMax val="1"/>
          <dgm:chPref val="1"/>
        </dgm:presLayoutVars>
      </dgm:prSet>
      <dgm:spPr/>
    </dgm:pt>
    <dgm:pt modelId="{59F865A0-4139-4F92-9EC3-917EFFBC29E3}" type="pres">
      <dgm:prSet presAssocID="{A526AD7C-86D6-4251-A96A-5BA9DEE3D38F}" presName="sibTrans" presStyleCnt="0"/>
      <dgm:spPr/>
    </dgm:pt>
    <dgm:pt modelId="{D3D1FE56-B8DC-49B4-A573-6DE12FE53463}" type="pres">
      <dgm:prSet presAssocID="{771E1FAF-7B3F-4189-9BCD-E0DE9ADBD907}" presName="compNode" presStyleCnt="0"/>
      <dgm:spPr/>
    </dgm:pt>
    <dgm:pt modelId="{D0FA95D7-5AE6-44E2-BC18-E0F09DC7A834}" type="pres">
      <dgm:prSet presAssocID="{771E1FAF-7B3F-4189-9BCD-E0DE9ADBD907}" presName="iconBgRect" presStyleLbl="bgShp" presStyleIdx="2" presStyleCnt="3"/>
      <dgm:spPr/>
    </dgm:pt>
    <dgm:pt modelId="{9819F661-DE01-415B-B740-FA02256BA387}" type="pres">
      <dgm:prSet presAssocID="{771E1FAF-7B3F-4189-9BCD-E0DE9ADBD9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4F28E56-8ECF-4784-A163-ED59FDB9A3F3}" type="pres">
      <dgm:prSet presAssocID="{771E1FAF-7B3F-4189-9BCD-E0DE9ADBD907}" presName="spaceRect" presStyleCnt="0"/>
      <dgm:spPr/>
    </dgm:pt>
    <dgm:pt modelId="{8456A5A8-0881-499D-B1AD-A9C20553C764}" type="pres">
      <dgm:prSet presAssocID="{771E1FAF-7B3F-4189-9BCD-E0DE9ADBD9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DB0B1C-59FB-4EF7-A61E-FBAFDF8A1F33}" type="presOf" srcId="{771E1FAF-7B3F-4189-9BCD-E0DE9ADBD907}" destId="{8456A5A8-0881-499D-B1AD-A9C20553C764}" srcOrd="0" destOrd="0" presId="urn:microsoft.com/office/officeart/2018/5/layout/IconCircleLabelList"/>
    <dgm:cxn modelId="{B20A5843-0B9B-46F6-BE14-6E019446E43F}" srcId="{3ED09CC2-2E76-4833-9362-0B7D69A2B76B}" destId="{D4D85355-950C-49FD-B834-839116967491}" srcOrd="0" destOrd="0" parTransId="{F4BBDA75-8E23-4FE1-B4A5-E5817E522C69}" sibTransId="{DF3A3DE7-5917-4115-8A78-449D7964879B}"/>
    <dgm:cxn modelId="{00D4F484-3636-4860-856D-370F44D689A6}" type="presOf" srcId="{3ED09CC2-2E76-4833-9362-0B7D69A2B76B}" destId="{AC9AA33F-7F3D-4C55-9F03-54B3B02ADD15}" srcOrd="0" destOrd="0" presId="urn:microsoft.com/office/officeart/2018/5/layout/IconCircleLabelList"/>
    <dgm:cxn modelId="{B1AA1CB0-FA6C-4FF5-86A3-7E96D4235F3F}" srcId="{3ED09CC2-2E76-4833-9362-0B7D69A2B76B}" destId="{A657C4E0-43BA-4B8A-825F-5C24313850E5}" srcOrd="1" destOrd="0" parTransId="{68C628B8-0200-432A-B97D-6679DD3BE6E2}" sibTransId="{A526AD7C-86D6-4251-A96A-5BA9DEE3D38F}"/>
    <dgm:cxn modelId="{C7020FB5-75A4-4D00-B3B6-F6F1AE960EB1}" type="presOf" srcId="{D4D85355-950C-49FD-B834-839116967491}" destId="{66942C68-9D1F-42B7-9484-A5B40F226F55}" srcOrd="0" destOrd="0" presId="urn:microsoft.com/office/officeart/2018/5/layout/IconCircleLabelList"/>
    <dgm:cxn modelId="{7BA339B8-BC3E-498B-AF59-7DBB3EC031C0}" type="presOf" srcId="{A657C4E0-43BA-4B8A-825F-5C24313850E5}" destId="{FF679FDB-ACCA-4D13-8577-71E74E35335C}" srcOrd="0" destOrd="0" presId="urn:microsoft.com/office/officeart/2018/5/layout/IconCircleLabelList"/>
    <dgm:cxn modelId="{19E39BCC-1FE7-477D-93E1-036D6B11BDDA}" srcId="{3ED09CC2-2E76-4833-9362-0B7D69A2B76B}" destId="{771E1FAF-7B3F-4189-9BCD-E0DE9ADBD907}" srcOrd="2" destOrd="0" parTransId="{7B5F2155-FEC7-48E9-B12D-5C60BFD0BB89}" sibTransId="{5091BB0F-03BC-47BB-A616-758008CFFFB9}"/>
    <dgm:cxn modelId="{58B5B205-52A9-400E-8914-E0784011C787}" type="presParOf" srcId="{AC9AA33F-7F3D-4C55-9F03-54B3B02ADD15}" destId="{20C6B29C-ECDC-4C8C-B770-80F4B232BCBC}" srcOrd="0" destOrd="0" presId="urn:microsoft.com/office/officeart/2018/5/layout/IconCircleLabelList"/>
    <dgm:cxn modelId="{A42F6FAB-C07D-46BB-94A3-D37941068AD2}" type="presParOf" srcId="{20C6B29C-ECDC-4C8C-B770-80F4B232BCBC}" destId="{5A3FCBC2-8EEE-4893-A36C-F2C3E1F5FCC2}" srcOrd="0" destOrd="0" presId="urn:microsoft.com/office/officeart/2018/5/layout/IconCircleLabelList"/>
    <dgm:cxn modelId="{9B87D31B-E8A6-4F36-A436-446288023F69}" type="presParOf" srcId="{20C6B29C-ECDC-4C8C-B770-80F4B232BCBC}" destId="{CFB40E98-1D62-4A60-BBED-AB2A6FC98005}" srcOrd="1" destOrd="0" presId="urn:microsoft.com/office/officeart/2018/5/layout/IconCircleLabelList"/>
    <dgm:cxn modelId="{AF215950-ABE1-44F1-BF7A-7B44E995B658}" type="presParOf" srcId="{20C6B29C-ECDC-4C8C-B770-80F4B232BCBC}" destId="{8ED89397-4013-4741-A967-E0FE51ECE377}" srcOrd="2" destOrd="0" presId="urn:microsoft.com/office/officeart/2018/5/layout/IconCircleLabelList"/>
    <dgm:cxn modelId="{E3D43208-DC34-4D43-AD65-3595680A03CF}" type="presParOf" srcId="{20C6B29C-ECDC-4C8C-B770-80F4B232BCBC}" destId="{66942C68-9D1F-42B7-9484-A5B40F226F55}" srcOrd="3" destOrd="0" presId="urn:microsoft.com/office/officeart/2018/5/layout/IconCircleLabelList"/>
    <dgm:cxn modelId="{BBD5636C-A2A0-41EE-847C-8E521FA9CE25}" type="presParOf" srcId="{AC9AA33F-7F3D-4C55-9F03-54B3B02ADD15}" destId="{6E63DFF9-8F9F-4EE8-8EBC-8343A19D010D}" srcOrd="1" destOrd="0" presId="urn:microsoft.com/office/officeart/2018/5/layout/IconCircleLabelList"/>
    <dgm:cxn modelId="{231C1313-27F7-4019-B095-22D329A5469C}" type="presParOf" srcId="{AC9AA33F-7F3D-4C55-9F03-54B3B02ADD15}" destId="{5C8D81F8-F35A-4287-B3B7-297C3648AFA8}" srcOrd="2" destOrd="0" presId="urn:microsoft.com/office/officeart/2018/5/layout/IconCircleLabelList"/>
    <dgm:cxn modelId="{86E87FB7-F62F-4B6D-B501-8D52FADCB49E}" type="presParOf" srcId="{5C8D81F8-F35A-4287-B3B7-297C3648AFA8}" destId="{38F96577-E586-4BB9-89EB-479FAA0E3627}" srcOrd="0" destOrd="0" presId="urn:microsoft.com/office/officeart/2018/5/layout/IconCircleLabelList"/>
    <dgm:cxn modelId="{E83FA6F2-70CE-4723-896D-81BFAD105C38}" type="presParOf" srcId="{5C8D81F8-F35A-4287-B3B7-297C3648AFA8}" destId="{A7E2EAED-1A6C-47B7-8706-941B4BE315E2}" srcOrd="1" destOrd="0" presId="urn:microsoft.com/office/officeart/2018/5/layout/IconCircleLabelList"/>
    <dgm:cxn modelId="{7C1BFD95-9CBD-486F-97FC-373D22BF2733}" type="presParOf" srcId="{5C8D81F8-F35A-4287-B3B7-297C3648AFA8}" destId="{39128CD1-E7D0-4D0D-9735-C4E5EA8510DE}" srcOrd="2" destOrd="0" presId="urn:microsoft.com/office/officeart/2018/5/layout/IconCircleLabelList"/>
    <dgm:cxn modelId="{D723EB1B-7E61-4111-813F-BF28708CE11E}" type="presParOf" srcId="{5C8D81F8-F35A-4287-B3B7-297C3648AFA8}" destId="{FF679FDB-ACCA-4D13-8577-71E74E35335C}" srcOrd="3" destOrd="0" presId="urn:microsoft.com/office/officeart/2018/5/layout/IconCircleLabelList"/>
    <dgm:cxn modelId="{C0736F5A-25B8-4E2C-A753-D1EB432D6F0C}" type="presParOf" srcId="{AC9AA33F-7F3D-4C55-9F03-54B3B02ADD15}" destId="{59F865A0-4139-4F92-9EC3-917EFFBC29E3}" srcOrd="3" destOrd="0" presId="urn:microsoft.com/office/officeart/2018/5/layout/IconCircleLabelList"/>
    <dgm:cxn modelId="{03D66855-F0D1-4FD2-9EAB-B1033B3F65B2}" type="presParOf" srcId="{AC9AA33F-7F3D-4C55-9F03-54B3B02ADD15}" destId="{D3D1FE56-B8DC-49B4-A573-6DE12FE53463}" srcOrd="4" destOrd="0" presId="urn:microsoft.com/office/officeart/2018/5/layout/IconCircleLabelList"/>
    <dgm:cxn modelId="{527D6166-8903-4BC7-87FD-55DC53D71010}" type="presParOf" srcId="{D3D1FE56-B8DC-49B4-A573-6DE12FE53463}" destId="{D0FA95D7-5AE6-44E2-BC18-E0F09DC7A834}" srcOrd="0" destOrd="0" presId="urn:microsoft.com/office/officeart/2018/5/layout/IconCircleLabelList"/>
    <dgm:cxn modelId="{8F8B1F8B-9D80-4C68-B8DE-713779CF700D}" type="presParOf" srcId="{D3D1FE56-B8DC-49B4-A573-6DE12FE53463}" destId="{9819F661-DE01-415B-B740-FA02256BA387}" srcOrd="1" destOrd="0" presId="urn:microsoft.com/office/officeart/2018/5/layout/IconCircleLabelList"/>
    <dgm:cxn modelId="{1E54711E-CDF7-4EA3-A7D8-24E9BB1E60A2}" type="presParOf" srcId="{D3D1FE56-B8DC-49B4-A573-6DE12FE53463}" destId="{44F28E56-8ECF-4784-A163-ED59FDB9A3F3}" srcOrd="2" destOrd="0" presId="urn:microsoft.com/office/officeart/2018/5/layout/IconCircleLabelList"/>
    <dgm:cxn modelId="{0EB48FA0-C7B9-49BA-A10D-9447F3ECFD91}" type="presParOf" srcId="{D3D1FE56-B8DC-49B4-A573-6DE12FE53463}" destId="{8456A5A8-0881-499D-B1AD-A9C20553C7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FCBC2-8EEE-4893-A36C-F2C3E1F5FCC2}">
      <dsp:nvSpPr>
        <dsp:cNvPr id="0" name=""/>
        <dsp:cNvSpPr/>
      </dsp:nvSpPr>
      <dsp:spPr>
        <a:xfrm>
          <a:off x="514318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40E98-1D62-4A60-BBED-AB2A6FC98005}">
      <dsp:nvSpPr>
        <dsp:cNvPr id="0" name=""/>
        <dsp:cNvSpPr/>
      </dsp:nvSpPr>
      <dsp:spPr>
        <a:xfrm>
          <a:off x="821443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42C68-9D1F-42B7-9484-A5B40F226F55}">
      <dsp:nvSpPr>
        <dsp:cNvPr id="0" name=""/>
        <dsp:cNvSpPr/>
      </dsp:nvSpPr>
      <dsp:spPr>
        <a:xfrm>
          <a:off x="53631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Overview</a:t>
          </a:r>
          <a:endParaRPr lang="en-US" sz="2300" b="1" kern="1200" dirty="0"/>
        </a:p>
      </dsp:txBody>
      <dsp:txXfrm>
        <a:off x="53631" y="2801150"/>
        <a:ext cx="2362500" cy="720000"/>
      </dsp:txXfrm>
    </dsp:sp>
    <dsp:sp modelId="{38F96577-E586-4BB9-89EB-479FAA0E3627}">
      <dsp:nvSpPr>
        <dsp:cNvPr id="0" name=""/>
        <dsp:cNvSpPr/>
      </dsp:nvSpPr>
      <dsp:spPr>
        <a:xfrm>
          <a:off x="3290256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2EAED-1A6C-47B7-8706-941B4BE315E2}">
      <dsp:nvSpPr>
        <dsp:cNvPr id="0" name=""/>
        <dsp:cNvSpPr/>
      </dsp:nvSpPr>
      <dsp:spPr>
        <a:xfrm>
          <a:off x="3597381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79FDB-ACCA-4D13-8577-71E74E35335C}">
      <dsp:nvSpPr>
        <dsp:cNvPr id="0" name=""/>
        <dsp:cNvSpPr/>
      </dsp:nvSpPr>
      <dsp:spPr>
        <a:xfrm>
          <a:off x="2829568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Loss Function</a:t>
          </a:r>
          <a:endParaRPr lang="en-US" sz="2300" b="1" kern="1200" dirty="0"/>
        </a:p>
      </dsp:txBody>
      <dsp:txXfrm>
        <a:off x="2829568" y="2801150"/>
        <a:ext cx="2362500" cy="720000"/>
      </dsp:txXfrm>
    </dsp:sp>
    <dsp:sp modelId="{D0FA95D7-5AE6-44E2-BC18-E0F09DC7A834}">
      <dsp:nvSpPr>
        <dsp:cNvPr id="0" name=""/>
        <dsp:cNvSpPr/>
      </dsp:nvSpPr>
      <dsp:spPr>
        <a:xfrm>
          <a:off x="6066193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9F661-DE01-415B-B740-FA02256BA387}">
      <dsp:nvSpPr>
        <dsp:cNvPr id="0" name=""/>
        <dsp:cNvSpPr/>
      </dsp:nvSpPr>
      <dsp:spPr>
        <a:xfrm>
          <a:off x="6373318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6A5A8-0881-499D-B1AD-A9C20553C764}">
      <dsp:nvSpPr>
        <dsp:cNvPr id="0" name=""/>
        <dsp:cNvSpPr/>
      </dsp:nvSpPr>
      <dsp:spPr>
        <a:xfrm>
          <a:off x="5605506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Model Architecture</a:t>
          </a:r>
          <a:endParaRPr lang="en-US" sz="2300" b="1" kern="1200" dirty="0"/>
        </a:p>
      </dsp:txBody>
      <dsp:txXfrm>
        <a:off x="5605506" y="2801150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6" y="1105778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0636" y="4467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12012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20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4.tiff"/><Relationship Id="rId4" Type="http://schemas.openxmlformats.org/officeDocument/2006/relationships/image" Target="../media/image11.tiff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acs.jcim.9b00087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hyperlink" Target="https://doi.org/10.1021/acscentsci.7b0057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6/09/20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4D5F674-4FD7-D744-A158-3EE3A0CE6A84}"/>
              </a:ext>
            </a:extLst>
          </p:cNvPr>
          <p:cNvSpPr/>
          <p:nvPr/>
        </p:nvSpPr>
        <p:spPr>
          <a:xfrm>
            <a:off x="621198" y="3398386"/>
            <a:ext cx="4121174" cy="12225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B1A9D4-47BC-AF4F-92C9-F80FDC872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r="8475" b="10870"/>
          <a:stretch/>
        </p:blipFill>
        <p:spPr>
          <a:xfrm>
            <a:off x="5516215" y="3576501"/>
            <a:ext cx="2862471" cy="122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B2DBB-D5A7-744B-B96E-5C3063770E4E}"/>
              </a:ext>
            </a:extLst>
          </p:cNvPr>
          <p:cNvSpPr txBox="1"/>
          <p:nvPr/>
        </p:nvSpPr>
        <p:spPr>
          <a:xfrm>
            <a:off x="5391975" y="4886885"/>
            <a:ext cx="31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stochastic distribution within latent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211B21B-9B29-5B44-BFCD-879525AA7067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4931393" y="1560443"/>
            <a:ext cx="1656664" cy="23754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85AABD51-18CA-6F4A-AA08-8DB63FF73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3"/>
          <a:stretch/>
        </p:blipFill>
        <p:spPr>
          <a:xfrm>
            <a:off x="621198" y="3526010"/>
            <a:ext cx="4121174" cy="10948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EA303F1-E64D-0445-8A99-C3CC3559ADA7}"/>
              </a:ext>
            </a:extLst>
          </p:cNvPr>
          <p:cNvSpPr txBox="1"/>
          <p:nvPr/>
        </p:nvSpPr>
        <p:spPr>
          <a:xfrm>
            <a:off x="621198" y="3372121"/>
            <a:ext cx="145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Entropy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068D85-4BE8-5643-93B0-EED7B7F4EC26}"/>
              </a:ext>
            </a:extLst>
          </p:cNvPr>
          <p:cNvSpPr txBox="1"/>
          <p:nvPr/>
        </p:nvSpPr>
        <p:spPr>
          <a:xfrm>
            <a:off x="5516215" y="3550235"/>
            <a:ext cx="14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Kullbach-Liebler</a:t>
            </a:r>
            <a:r>
              <a:rPr lang="en-US" sz="1400" dirty="0"/>
              <a:t> Divergence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A2BE5E0C-5AAA-6041-B845-FBE90468137E}"/>
              </a:ext>
            </a:extLst>
          </p:cNvPr>
          <p:cNvCxnSpPr/>
          <p:nvPr/>
        </p:nvCxnSpPr>
        <p:spPr>
          <a:xfrm rot="5400000">
            <a:off x="1566206" y="2073100"/>
            <a:ext cx="1379955" cy="10734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1070460-6D01-E94D-AC68-DFA3031AE4E3}"/>
              </a:ext>
            </a:extLst>
          </p:cNvPr>
          <p:cNvSpPr txBox="1"/>
          <p:nvPr/>
        </p:nvSpPr>
        <p:spPr>
          <a:xfrm>
            <a:off x="660917" y="5158447"/>
            <a:ext cx="404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accurate reconstruction of SMILES from latent space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8A8C0B-BE10-2245-88C0-E5C6A6B3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8" y="4625047"/>
            <a:ext cx="4121174" cy="3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413431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3FB-4CA7-394B-8EA9-751ACDA54528}"/>
              </a:ext>
            </a:extLst>
          </p:cNvPr>
          <p:cNvSpPr txBox="1"/>
          <p:nvPr/>
        </p:nvSpPr>
        <p:spPr>
          <a:xfrm>
            <a:off x="398865" y="5204619"/>
            <a:ext cx="550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phenomenon known as “posterior collapse” can occur when encoder and decoder learn at different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Latent space is not accurate representation of molecular features</a:t>
            </a:r>
          </a:p>
        </p:txBody>
      </p:sp>
    </p:spTree>
    <p:extLst>
      <p:ext uri="{BB962C8B-B14F-4D97-AF65-F5344CB8AC3E}">
        <p14:creationId xmlns:p14="http://schemas.microsoft.com/office/powerpoint/2010/main" val="207339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7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1F0DE57D-1B0E-B144-8244-9C7C6FCDAFDB}"/>
              </a:ext>
            </a:extLst>
          </p:cNvPr>
          <p:cNvSpPr/>
          <p:nvPr/>
        </p:nvSpPr>
        <p:spPr>
          <a:xfrm>
            <a:off x="0" y="-7204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4D5EC-FE25-3F48-ABED-271E0C83E9BB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C4EB-C855-7B46-8DEE-B14EBF619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414" y="1312962"/>
            <a:ext cx="5912938" cy="438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7F6B9-6B93-0145-8AFE-514F5A876D91}"/>
              </a:ext>
            </a:extLst>
          </p:cNvPr>
          <p:cNvSpPr txBox="1"/>
          <p:nvPr/>
        </p:nvSpPr>
        <p:spPr>
          <a:xfrm>
            <a:off x="2522750" y="98963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8726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550505"/>
            <a:ext cx="236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Gated Recurrent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816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434398"/>
            <a:ext cx="23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Gated Recurrent Unit</a:t>
            </a:r>
          </a:p>
          <a:p>
            <a:pPr algn="ctr"/>
            <a:r>
              <a:rPr lang="en-US" b="1" dirty="0"/>
              <a:t>(Encoder/Decoder)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8E6B2DE-108C-214A-922B-308BADBC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16536" r="5848" b="4290"/>
          <a:stretch/>
        </p:blipFill>
        <p:spPr>
          <a:xfrm>
            <a:off x="5377070" y="3776870"/>
            <a:ext cx="2753137" cy="2226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7ED9E70-CEFF-0045-B3BA-0DD746A81600}"/>
              </a:ext>
            </a:extLst>
          </p:cNvPr>
          <p:cNvCxnSpPr/>
          <p:nvPr/>
        </p:nvCxnSpPr>
        <p:spPr>
          <a:xfrm rot="16200000" flipH="1">
            <a:off x="5848213" y="3244160"/>
            <a:ext cx="1115113" cy="6062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942512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411B9-C531-6240-AA84-DBA91062CE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FA05D-59C1-F448-9C78-ED740A175E93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C1AD3-01E2-3F4B-A1EF-7D16A32E2E88}"/>
              </a:ext>
            </a:extLst>
          </p:cNvPr>
          <p:cNvSpPr txBox="1"/>
          <p:nvPr/>
        </p:nvSpPr>
        <p:spPr>
          <a:xfrm>
            <a:off x="2202642" y="106785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513BB-0184-9C49-9FA5-08B938C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51" y="1435156"/>
            <a:ext cx="5695121" cy="4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B5AF09-9DE3-7548-AC9B-886310ECC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24785-DDE2-CA4B-82BB-6347C6F1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85" y="1899275"/>
            <a:ext cx="7501420" cy="45338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51597-824E-4F4B-BD80-D417DC3B115A}"/>
              </a:ext>
            </a:extLst>
          </p:cNvPr>
          <p:cNvSpPr txBox="1"/>
          <p:nvPr/>
        </p:nvSpPr>
        <p:spPr>
          <a:xfrm>
            <a:off x="482885" y="1315092"/>
            <a:ext cx="6065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Training the model for different reg_params</a:t>
            </a:r>
          </a:p>
        </p:txBody>
      </p:sp>
    </p:spTree>
    <p:extLst>
      <p:ext uri="{BB962C8B-B14F-4D97-AF65-F5344CB8AC3E}">
        <p14:creationId xmlns:p14="http://schemas.microsoft.com/office/powerpoint/2010/main" val="213196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D59C44-AC8C-0B47-8F97-687D78753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6F963-5417-7748-B548-8E2F86FB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36" y="1458002"/>
            <a:ext cx="7417942" cy="50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0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D0725F-69E2-7446-93D5-396D3BCFA1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0636" y="1325760"/>
            <a:ext cx="8340857" cy="1602376"/>
          </a:xfrm>
        </p:spPr>
        <p:txBody>
          <a:bodyPr/>
          <a:lstStyle/>
          <a:p>
            <a:r>
              <a:rPr lang="en-US" sz="2200" dirty="0"/>
              <a:t>We started with 195 features for organics and plasticizers.</a:t>
            </a:r>
          </a:p>
          <a:p>
            <a:r>
              <a:rPr lang="en-US" sz="2200" dirty="0"/>
              <a:t>After training the model with the nonzero coefficients, we obtained 15 features with optimized plasticizers and organics accuracies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FECB4-4975-1748-804E-C0EDFB896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C6610-89F0-FE4A-8600-605A4503912B}"/>
              </a:ext>
            </a:extLst>
          </p:cNvPr>
          <p:cNvSpPr txBox="1"/>
          <p:nvPr/>
        </p:nvSpPr>
        <p:spPr>
          <a:xfrm>
            <a:off x="575352" y="3560159"/>
            <a:ext cx="8189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PEOE_VSA13				PEOE_VSA9				SMR_VSA9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SlogP_VSA8				EState_VSA1				VSA_EState1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NumHeteroatoms</a:t>
            </a:r>
            <a:r>
              <a:rPr lang="en-US" sz="2000" b="1" dirty="0"/>
              <a:t> 			</a:t>
            </a:r>
            <a:r>
              <a:rPr lang="en-US" sz="2000" b="1" dirty="0" err="1"/>
              <a:t>NumRotatableBonds</a:t>
            </a:r>
            <a:r>
              <a:rPr lang="en-US" sz="2000" b="1" dirty="0"/>
              <a:t> 		</a:t>
            </a:r>
            <a:r>
              <a:rPr lang="en-US" sz="2000" b="1" dirty="0" err="1"/>
              <a:t>fr_Al_OH_noTert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fr_COO</a:t>
            </a:r>
            <a:r>
              <a:rPr lang="en-US" sz="2000" b="1" dirty="0"/>
              <a:t> 					</a:t>
            </a:r>
            <a:r>
              <a:rPr lang="en-US" sz="2000" b="1" dirty="0" err="1"/>
              <a:t>fr_aldehyde</a:t>
            </a:r>
            <a:r>
              <a:rPr lang="en-US" sz="2000" b="1" dirty="0"/>
              <a:t> 				</a:t>
            </a:r>
            <a:r>
              <a:rPr lang="en-US" sz="2000" b="1" dirty="0" err="1"/>
              <a:t>fr_benzene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fr_methoxy</a:t>
            </a:r>
            <a:r>
              <a:rPr lang="en-US" sz="2000" b="1" dirty="0"/>
              <a:t>				</a:t>
            </a:r>
            <a:r>
              <a:rPr lang="en-US" sz="2000" b="1" dirty="0" err="1"/>
              <a:t>fr_ester</a:t>
            </a:r>
            <a:r>
              <a:rPr lang="en-US" sz="2000" b="1" dirty="0"/>
              <a:t>					</a:t>
            </a:r>
            <a:r>
              <a:rPr lang="en-US" sz="2000" b="1" dirty="0" err="1"/>
              <a:t>fr_quatN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77872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4C7D0-AE30-6F42-8A76-6C0F77CF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E3615-F033-C342-8A28-7EA06426F42D}"/>
              </a:ext>
            </a:extLst>
          </p:cNvPr>
          <p:cNvSpPr txBox="1"/>
          <p:nvPr/>
        </p:nvSpPr>
        <p:spPr>
          <a:xfrm>
            <a:off x="487017" y="1843950"/>
            <a:ext cx="8249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Pretrain on large GDB dataset and then train on plasticizers/organic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procedure as used in natural language processing applications such as machine 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Attach property predictor to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fully connected neural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Continue to improve understanding of desired plasticizer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Sample from trained latent space to generate new targets</a:t>
            </a:r>
          </a:p>
        </p:txBody>
      </p:sp>
    </p:spTree>
    <p:extLst>
      <p:ext uri="{BB962C8B-B14F-4D97-AF65-F5344CB8AC3E}">
        <p14:creationId xmlns:p14="http://schemas.microsoft.com/office/powerpoint/2010/main" val="380575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836610" y="-355795"/>
            <a:ext cx="1734800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C6975-A56C-404E-9C27-6317D9B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65125"/>
            <a:ext cx="8116644" cy="998383"/>
          </a:xfrm>
        </p:spPr>
        <p:txBody>
          <a:bodyPr anchor="b">
            <a:normAutofit/>
          </a:bodyPr>
          <a:lstStyle/>
          <a:p>
            <a:r>
              <a:rPr lang="en-US" dirty="0"/>
              <a:t>Building the VAE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CA98C8D8-44E8-4C89-8E4A-178365551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18583"/>
              </p:ext>
            </p:extLst>
          </p:nvPr>
        </p:nvGraphicFramePr>
        <p:xfrm>
          <a:off x="719259" y="1363508"/>
          <a:ext cx="8021637" cy="443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Variational Autoencoder?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7F2E2D-8B49-6148-890D-5007B5C6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5" y="4578378"/>
            <a:ext cx="3669154" cy="189000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A59F6-DFC5-2942-BC5B-E88E3123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" y="1865716"/>
            <a:ext cx="3193803" cy="189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42870-FE07-9948-A103-E450FACFC2EE}"/>
              </a:ext>
            </a:extLst>
          </p:cNvPr>
          <p:cNvSpPr txBox="1"/>
          <p:nvPr/>
        </p:nvSpPr>
        <p:spPr>
          <a:xfrm>
            <a:off x="1365317" y="1477936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B7A48-78E3-3743-AE12-9A6BAB341213}"/>
              </a:ext>
            </a:extLst>
          </p:cNvPr>
          <p:cNvSpPr txBox="1"/>
          <p:nvPr/>
        </p:nvSpPr>
        <p:spPr>
          <a:xfrm>
            <a:off x="855012" y="4126508"/>
            <a:ext cx="295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C4D7C6-4007-1441-BB12-9F72D832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22" y="1865716"/>
            <a:ext cx="3229819" cy="1890004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27E322B-5870-E24F-88C2-D7E64568EE49}"/>
              </a:ext>
            </a:extLst>
          </p:cNvPr>
          <p:cNvCxnSpPr>
            <a:cxnSpLocks/>
          </p:cNvCxnSpPr>
          <p:nvPr/>
        </p:nvCxnSpPr>
        <p:spPr>
          <a:xfrm>
            <a:off x="3764481" y="3011392"/>
            <a:ext cx="1770841" cy="618282"/>
          </a:xfrm>
          <a:prstGeom prst="curvedConnector3">
            <a:avLst>
              <a:gd name="adj1" fmla="val 520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D623B1-C194-6D48-9B72-FF4B43857921}"/>
              </a:ext>
            </a:extLst>
          </p:cNvPr>
          <p:cNvSpPr txBox="1"/>
          <p:nvPr/>
        </p:nvSpPr>
        <p:spPr>
          <a:xfrm>
            <a:off x="3960419" y="1947917"/>
            <a:ext cx="14666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Encoder-decoder networks (especially those with deep architectures) can easily be overfit</a:t>
            </a:r>
          </a:p>
        </p:txBody>
      </p:sp>
      <p:pic>
        <p:nvPicPr>
          <p:cNvPr id="18" name="Picture 1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D588FB29-A52C-A54F-AC0A-18E374C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22" y="4162894"/>
            <a:ext cx="3229819" cy="2108191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7D3C45-DC84-2D45-BB20-5BE946510023}"/>
              </a:ext>
            </a:extLst>
          </p:cNvPr>
          <p:cNvCxnSpPr>
            <a:cxnSpLocks/>
          </p:cNvCxnSpPr>
          <p:nvPr/>
        </p:nvCxnSpPr>
        <p:spPr>
          <a:xfrm flipV="1">
            <a:off x="3960419" y="5598009"/>
            <a:ext cx="1574903" cy="5059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18F867-92FF-1B4A-97EA-FDA78B8D4909}"/>
              </a:ext>
            </a:extLst>
          </p:cNvPr>
          <p:cNvSpPr txBox="1"/>
          <p:nvPr/>
        </p:nvSpPr>
        <p:spPr>
          <a:xfrm>
            <a:off x="4038995" y="4204458"/>
            <a:ext cx="14666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Enforcing standard distribution (KL divergence term) keeps data tightly clustered and allows for overlap between known points</a:t>
            </a:r>
          </a:p>
        </p:txBody>
      </p:sp>
    </p:spTree>
    <p:extLst>
      <p:ext uri="{BB962C8B-B14F-4D97-AF65-F5344CB8AC3E}">
        <p14:creationId xmlns:p14="http://schemas.microsoft.com/office/powerpoint/2010/main" val="362605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41441" y="6006679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102A7-2937-3344-B9C6-645ACF55F80A}"/>
              </a:ext>
            </a:extLst>
          </p:cNvPr>
          <p:cNvSpPr txBox="1"/>
          <p:nvPr/>
        </p:nvSpPr>
        <p:spPr>
          <a:xfrm>
            <a:off x="5861136" y="3538470"/>
            <a:ext cx="2210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8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https://doi.org/10.1021/acs.jcim.9b00087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B07F3-1E16-AA41-9DF3-492AA742A081}"/>
              </a:ext>
            </a:extLst>
          </p:cNvPr>
          <p:cNvSpPr txBox="1"/>
          <p:nvPr/>
        </p:nvSpPr>
        <p:spPr>
          <a:xfrm>
            <a:off x="358277" y="5715284"/>
            <a:ext cx="2098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9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https://doi.org/10.1021/acscentsci.7b00572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788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11624" y="6086191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A50D2-3BBD-E641-9D8B-BA8C4CEC50F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773DF-2C1D-754C-B891-30BC2018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113" y="976813"/>
            <a:ext cx="5745916" cy="5501913"/>
          </a:xfrm>
          <a:prstGeom prst="rect">
            <a:avLst/>
          </a:prstGeom>
          <a:ln w="3175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87F973-36EC-9F45-A18D-6569F40A859B}"/>
              </a:ext>
            </a:extLst>
          </p:cNvPr>
          <p:cNvSpPr txBox="1"/>
          <p:nvPr/>
        </p:nvSpPr>
        <p:spPr>
          <a:xfrm>
            <a:off x="1833113" y="162731"/>
            <a:ext cx="5745916" cy="646331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Property predictions using VAE w/QSPR on Zinc and QM9 databases</a:t>
            </a:r>
          </a:p>
        </p:txBody>
      </p:sp>
    </p:spTree>
    <p:extLst>
      <p:ext uri="{BB962C8B-B14F-4D97-AF65-F5344CB8AC3E}">
        <p14:creationId xmlns:p14="http://schemas.microsoft.com/office/powerpoint/2010/main" val="4088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D70CA-2F5F-7D49-A8E1-F101140FEEEB}"/>
              </a:ext>
            </a:extLst>
          </p:cNvPr>
          <p:cNvSpPr txBox="1"/>
          <p:nvPr/>
        </p:nvSpPr>
        <p:spPr>
          <a:xfrm>
            <a:off x="6539948" y="2256183"/>
            <a:ext cx="2375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neural net learns, latent space organizes itself into distinct domains</a:t>
            </a:r>
          </a:p>
          <a:p>
            <a:endParaRPr lang="en-US" dirty="0"/>
          </a:p>
          <a:p>
            <a:r>
              <a:rPr lang="en-US" dirty="0"/>
              <a:t>This example shows a 3d convolutional neural net learning protein structural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5FC58-8E18-4F4B-988A-2F7C5E43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0" y="1666460"/>
            <a:ext cx="5818809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852</Words>
  <Application>Microsoft Macintosh PowerPoint</Application>
  <PresentationFormat>On-screen Show (4:3)</PresentationFormat>
  <Paragraphs>176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6/09/20</vt:lpstr>
      <vt:lpstr>Proposed Learning Pipeline</vt:lpstr>
      <vt:lpstr>Proposed Learning Pipeline</vt:lpstr>
      <vt:lpstr>Proposed Learning Pipeline</vt:lpstr>
      <vt:lpstr>Building the VAE</vt:lpstr>
      <vt:lpstr>Why Use a Variational Autoencoder?</vt:lpstr>
      <vt:lpstr>From Latent Space to Reality</vt:lpstr>
      <vt:lpstr>From Latent Space to Reality</vt:lpstr>
      <vt:lpstr>Real-time Reorganization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Choosing a Model Architecture</vt:lpstr>
      <vt:lpstr>Choosing a Model Architecture</vt:lpstr>
      <vt:lpstr>Choosing a Model Architecture</vt:lpstr>
      <vt:lpstr>Choosing a Model Architecture</vt:lpstr>
      <vt:lpstr>Feature Selection</vt:lpstr>
      <vt:lpstr>Feature Selection</vt:lpstr>
      <vt:lpstr>Feature Selection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6/09/20</dc:title>
  <dc:creator>Orion Dollar</dc:creator>
  <cp:lastModifiedBy>Nisarg Joshi</cp:lastModifiedBy>
  <cp:revision>19</cp:revision>
  <dcterms:created xsi:type="dcterms:W3CDTF">2020-06-08T20:49:57Z</dcterms:created>
  <dcterms:modified xsi:type="dcterms:W3CDTF">2020-06-09T04:51:36Z</dcterms:modified>
</cp:coreProperties>
</file>